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</p:sldMasterIdLst>
  <p:notesMasterIdLst>
    <p:notesMasterId r:id="rId23"/>
  </p:notesMasterIdLst>
  <p:handoutMasterIdLst>
    <p:handoutMasterId r:id="rId24"/>
  </p:handoutMasterIdLst>
  <p:sldIdLst>
    <p:sldId id="256" r:id="rId2"/>
    <p:sldId id="303" r:id="rId3"/>
    <p:sldId id="287" r:id="rId4"/>
    <p:sldId id="295" r:id="rId5"/>
    <p:sldId id="286" r:id="rId6"/>
    <p:sldId id="257" r:id="rId7"/>
    <p:sldId id="299" r:id="rId8"/>
    <p:sldId id="301" r:id="rId9"/>
    <p:sldId id="304" r:id="rId10"/>
    <p:sldId id="297" r:id="rId11"/>
    <p:sldId id="296" r:id="rId12"/>
    <p:sldId id="298" r:id="rId13"/>
    <p:sldId id="291" r:id="rId14"/>
    <p:sldId id="290" r:id="rId15"/>
    <p:sldId id="266" r:id="rId16"/>
    <p:sldId id="285" r:id="rId17"/>
    <p:sldId id="293" r:id="rId18"/>
    <p:sldId id="302" r:id="rId19"/>
    <p:sldId id="278" r:id="rId20"/>
    <p:sldId id="277" r:id="rId21"/>
    <p:sldId id="284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866" autoAdjust="0"/>
  </p:normalViewPr>
  <p:slideViewPr>
    <p:cSldViewPr>
      <p:cViewPr varScale="1">
        <p:scale>
          <a:sx n="83" d="100"/>
          <a:sy n="83" d="100"/>
        </p:scale>
        <p:origin x="145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F27B4C-DA4C-4AB7-88FC-47D078EDAC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72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AD7E0E-81BF-417E-8459-8AB1BE1D43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11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81C3CD-ACA9-4EEA-962D-9C346AD2463E}" type="slidenum">
              <a:rPr lang="en-US"/>
              <a:pPr/>
              <a:t>1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F6989-BCDE-4BC4-8736-A5D1BC716D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BD06-DA8F-4E9A-8D39-1DA4BAB4F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BF45-79E7-4016-88FD-DDAC14282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F2520C3-5D93-4FD8-8663-2A6699AFFD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1CDC-F87C-4620-A734-42CC5827E0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0A70-34DE-4001-9441-CAD406A0A3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89C9B6-C325-4F02-86DC-90F06B44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45E5C2-1106-48F3-8DBC-B19C6C327E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ED2D97-ADBC-4B2C-BCAE-7497EF0746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7FE86E-6E71-4C76-A6D7-FFF881C20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5C914-EC29-4036-B35F-813135BAB2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27206D-1FE0-4B2C-8424-93CDAC0EC3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D85EB4F-7AF6-4316-9811-0E693E454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video.com/view/2101571445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aodshcnslr.weebly.com/" TargetMode="External"/><Relationship Id="rId3" Type="http://schemas.openxmlformats.org/officeDocument/2006/relationships/hyperlink" Target="mailto:Firstname.Lastname@hallco.org" TargetMode="External"/><Relationship Id="rId7" Type="http://schemas.openxmlformats.org/officeDocument/2006/relationships/hyperlink" Target="mailto:Renee.long@hallco.org" TargetMode="External"/><Relationship Id="rId2" Type="http://schemas.openxmlformats.org/officeDocument/2006/relationships/hyperlink" Target="https://shms.hallco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hilip.Elrod@hallco.org" TargetMode="External"/><Relationship Id="rId5" Type="http://schemas.openxmlformats.org/officeDocument/2006/relationships/hyperlink" Target="mailto:Leann.owens@hallco.org" TargetMode="External"/><Relationship Id="rId4" Type="http://schemas.openxmlformats.org/officeDocument/2006/relationships/hyperlink" Target="mailto:apellido@hallco.or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gViMssogHFd5sZPV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838200"/>
            <a:ext cx="7772400" cy="16002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Bodoni MT Black" pitchFamily="18" charset="0"/>
              </a:rPr>
              <a:t>Academies of Discovery</a:t>
            </a:r>
            <a:b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Bodoni MT Black" pitchFamily="18" charset="0"/>
              </a:rPr>
            </a:b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Bodoni MT Black" pitchFamily="18" charset="0"/>
              </a:rPr>
              <a:t> at </a:t>
            </a:r>
            <a:b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Bodoni MT Black" pitchFamily="18" charset="0"/>
              </a:rPr>
            </a:b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Bodoni MT Black" pitchFamily="18" charset="0"/>
              </a:rPr>
              <a:t>South Hall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Bodoni MT Black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819400"/>
            <a:ext cx="3276600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27" y="4191000"/>
            <a:ext cx="1638300" cy="1638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615" y="104120"/>
            <a:ext cx="7543800" cy="914400"/>
          </a:xfrm>
        </p:spPr>
        <p:txBody>
          <a:bodyPr/>
          <a:lstStyle/>
          <a:p>
            <a:r>
              <a:rPr lang="en-US" dirty="0" smtClean="0"/>
              <a:t>Dress Code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2600593"/>
            <a:ext cx="464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Tube top or strapless dresses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Sleeveless tops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Shirts that expose the stomach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Leggings and Jeggings must be worn with shirt or dress within 6 inches from the crease of knee.</a:t>
            </a:r>
            <a:endParaRPr lang="en-US" dirty="0"/>
          </a:p>
        </p:txBody>
      </p:sp>
      <p:sp>
        <p:nvSpPr>
          <p:cNvPr id="8" name="AutoShape 4" descr="Image result for cartoon dresses"/>
          <p:cNvSpPr>
            <a:spLocks noChangeAspect="1" noChangeArrowheads="1"/>
          </p:cNvSpPr>
          <p:nvPr/>
        </p:nvSpPr>
        <p:spPr bwMode="auto">
          <a:xfrm>
            <a:off x="-31751" y="-136526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56" y="846553"/>
            <a:ext cx="2615645" cy="2819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3600" y="1371600"/>
            <a:ext cx="227732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 </a:t>
            </a:r>
          </a:p>
          <a:p>
            <a:pPr algn="ctr"/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Knights!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89002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" indent="0">
              <a:buNone/>
            </a:pPr>
            <a:r>
              <a:rPr lang="en-US" dirty="0"/>
              <a:t>The following items are NOT allowed at </a:t>
            </a:r>
            <a:r>
              <a:rPr lang="en-US" dirty="0" smtClean="0"/>
              <a:t>A.O.D: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2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747776"/>
            <a:ext cx="6096000" cy="6400800"/>
          </a:xfrm>
        </p:spPr>
        <p:txBody>
          <a:bodyPr/>
          <a:lstStyle/>
          <a:p>
            <a:pPr marL="18288" indent="0">
              <a:buNone/>
            </a:pPr>
            <a:r>
              <a:rPr lang="en-US" dirty="0" smtClean="0"/>
              <a:t>The following items are NOT allowed at A.O.D:</a:t>
            </a:r>
          </a:p>
          <a:p>
            <a:endParaRPr lang="en-US" dirty="0" smtClean="0"/>
          </a:p>
          <a:p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Jeans with holes or frays above the knee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Mini skirt or short shorts </a:t>
            </a:r>
          </a:p>
          <a:p>
            <a:pPr marL="18288" indent="0">
              <a:buNone/>
            </a:pPr>
            <a:r>
              <a:rPr lang="en-US" dirty="0"/>
              <a:t> </a:t>
            </a:r>
            <a:r>
              <a:rPr lang="en-US" dirty="0" smtClean="0"/>
              <a:t>           (Dollar Bill Rule) 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See through clothing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0" y="147685"/>
            <a:ext cx="7543800" cy="914400"/>
          </a:xfrm>
        </p:spPr>
        <p:txBody>
          <a:bodyPr/>
          <a:lstStyle/>
          <a:p>
            <a:r>
              <a:rPr lang="en-US" dirty="0" smtClean="0"/>
              <a:t>Dress Code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69274"/>
            <a:ext cx="1123950" cy="1500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34" y="4575386"/>
            <a:ext cx="3124200" cy="13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81200"/>
            <a:ext cx="6096000" cy="3657599"/>
          </a:xfrm>
        </p:spPr>
        <p:txBody>
          <a:bodyPr>
            <a:normAutofit fontScale="70000" lnSpcReduction="20000"/>
          </a:bodyPr>
          <a:lstStyle/>
          <a:p>
            <a:pPr marL="18288" indent="0">
              <a:buNone/>
            </a:pPr>
            <a:r>
              <a:rPr lang="en-US" sz="3600" dirty="0"/>
              <a:t>The following items are NOT allowed at </a:t>
            </a:r>
            <a:r>
              <a:rPr lang="en-US" sz="3600" dirty="0" smtClean="0"/>
              <a:t>A.O.D:</a:t>
            </a:r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endParaRPr lang="en-US" dirty="0" smtClean="0"/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r>
              <a:rPr lang="en-US" sz="3200" dirty="0" smtClean="0"/>
              <a:t>Hats</a:t>
            </a:r>
          </a:p>
          <a:p>
            <a:pPr marL="18288" indent="0">
              <a:buNone/>
            </a:pPr>
            <a:r>
              <a:rPr lang="en-US" sz="3200" dirty="0" smtClean="0"/>
              <a:t>Caps</a:t>
            </a:r>
          </a:p>
          <a:p>
            <a:pPr marL="18288" indent="0">
              <a:buNone/>
            </a:pPr>
            <a:r>
              <a:rPr lang="en-US" sz="3200" dirty="0" smtClean="0"/>
              <a:t>Bandanas</a:t>
            </a:r>
          </a:p>
          <a:p>
            <a:pPr marL="18288" indent="0">
              <a:buNone/>
            </a:pPr>
            <a:endParaRPr lang="en-US" sz="3200" dirty="0"/>
          </a:p>
          <a:p>
            <a:pPr marL="18288" indent="0">
              <a:buNone/>
            </a:pPr>
            <a:r>
              <a:rPr lang="en-US" sz="3200" dirty="0" smtClean="0"/>
              <a:t>Shirts with suggestive or inappropriate</a:t>
            </a:r>
          </a:p>
          <a:p>
            <a:pPr marL="18288" indent="0">
              <a:buNone/>
            </a:pPr>
            <a:r>
              <a:rPr lang="en-US" sz="3200" dirty="0"/>
              <a:t>w</a:t>
            </a:r>
            <a:r>
              <a:rPr lang="en-US" sz="3200" dirty="0" smtClean="0"/>
              <a:t>ords or symbols</a:t>
            </a:r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57200"/>
            <a:ext cx="7543800" cy="914400"/>
          </a:xfrm>
        </p:spPr>
        <p:txBody>
          <a:bodyPr/>
          <a:lstStyle/>
          <a:p>
            <a:r>
              <a:rPr lang="en-US" dirty="0" smtClean="0"/>
              <a:t>Dress Code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74" y="2286000"/>
            <a:ext cx="1749552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657600"/>
            <a:ext cx="17716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1236">
            <a:off x="494810" y="238761"/>
            <a:ext cx="1239663" cy="1120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14222"/>
            <a:ext cx="6019800" cy="9144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00B0F0"/>
                </a:solidFill>
              </a:rPr>
              <a:t>Badges</a:t>
            </a:r>
            <a:endParaRPr lang="en-US" sz="4800" b="1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1303">
            <a:off x="7457073" y="310673"/>
            <a:ext cx="1263684" cy="129043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424875"/>
              </p:ext>
            </p:extLst>
          </p:nvPr>
        </p:nvGraphicFramePr>
        <p:xfrm>
          <a:off x="2514600" y="2692065"/>
          <a:ext cx="3886200" cy="3969521"/>
        </p:xfrm>
        <a:graphic>
          <a:graphicData uri="http://schemas.openxmlformats.org/drawingml/2006/table">
            <a:tbl>
              <a:tblPr firstRow="1" firstCol="1" bandRow="1"/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9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 Black"/>
                          <a:ea typeface="Calibri"/>
                          <a:cs typeface="Times New Roman"/>
                        </a:rPr>
                        <a:t>DO…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 Black"/>
                          <a:ea typeface="Calibri"/>
                          <a:cs typeface="Times New Roman"/>
                        </a:rPr>
                        <a:t>DO NOT…</a:t>
                      </a:r>
                      <a:endParaRPr lang="es-ES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2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Keep badge clean and visible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Alter the badge (no drawing, adding a different picture, etc.)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16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Keep badge in book bag or purse when not wearing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Lose it!  If you do: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$5 cash replacement cost within 3 days of loss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See procedure for replacement below****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16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Buy your own lanyard if you’d like (must be appropriate for school)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Lose privileges like not being able to attend dances or other special events, having to be at the back of your lunch line, etc. by losing your badge!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099893" y="1685556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To increase efficiency with checking-in/out, breakfast and lunch transactions, and media center </a:t>
            </a:r>
            <a:r>
              <a:rPr lang="en-US" sz="2000" dirty="0" smtClean="0"/>
              <a:t>checkouts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5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8763"/>
            <a:ext cx="6822282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STUDENT AGENDAS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28600" y="1524000"/>
            <a:ext cx="3273425" cy="639763"/>
          </a:xfrm>
        </p:spPr>
        <p:txBody>
          <a:bodyPr/>
          <a:lstStyle/>
          <a:p>
            <a:pPr marL="18288" indent="0">
              <a:buNone/>
            </a:pPr>
            <a:r>
              <a:rPr lang="en-US" dirty="0" smtClean="0"/>
              <a:t>Communication Tool!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3400" y="2514600"/>
            <a:ext cx="3273425" cy="3429000"/>
          </a:xfrm>
        </p:spPr>
        <p:txBody>
          <a:bodyPr>
            <a:normAutofit fontScale="70000" lnSpcReduction="20000"/>
          </a:bodyPr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>
                <a:latin typeface="Arial"/>
              </a:rPr>
              <a:t>Students should write down all classroom and homework assignments from all classes in their agenda daily.  </a:t>
            </a:r>
            <a:endParaRPr lang="en-US" sz="2400" kern="0" dirty="0" smtClean="0">
              <a:latin typeface="Arial"/>
            </a:endParaRP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endParaRPr lang="en-US" sz="2400" kern="0" dirty="0">
              <a:latin typeface="Arial"/>
            </a:endParaRP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endParaRPr lang="en-US" sz="2400" kern="0" dirty="0">
              <a:latin typeface="Arial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>
                <a:latin typeface="Arial"/>
              </a:rPr>
              <a:t>There is a strong correlation between writing assignments in the agenda (organization) and academic success</a:t>
            </a:r>
            <a:r>
              <a:rPr lang="en-US" sz="2400" kern="0" dirty="0" smtClean="0">
                <a:latin typeface="Arial"/>
              </a:rPr>
              <a:t>.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endParaRPr lang="en-US" sz="2400" kern="0" dirty="0">
              <a:latin typeface="Arial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>
                <a:latin typeface="Arial"/>
              </a:rPr>
              <a:t>The agenda is school property until the end of the last day of school.  </a:t>
            </a:r>
            <a:r>
              <a:rPr lang="en-US" sz="2400" kern="0" dirty="0" smtClean="0">
                <a:latin typeface="Arial"/>
              </a:rPr>
              <a:t>Students should </a:t>
            </a:r>
            <a:r>
              <a:rPr lang="en-US" sz="2400" kern="0" dirty="0">
                <a:latin typeface="Arial"/>
              </a:rPr>
              <a:t>not remove any pages from the agenda.</a:t>
            </a: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95800" y="2514600"/>
            <a:ext cx="4114800" cy="3352800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9682" y="2476500"/>
            <a:ext cx="3962400" cy="2971800"/>
          </a:xfrm>
          <a:prstGeom prst="rect">
            <a:avLst/>
          </a:prstGeom>
        </p:spPr>
      </p:pic>
      <p:sp>
        <p:nvSpPr>
          <p:cNvPr id="9" name="Online Image Placeholder 8"/>
          <p:cNvSpPr>
            <a:spLocks noGrp="1"/>
          </p:cNvSpPr>
          <p:nvPr>
            <p:ph type="clipArt" sz="half" idx="1"/>
          </p:nvPr>
        </p:nvSpPr>
        <p:spPr/>
      </p:sp>
    </p:spTree>
    <p:extLst>
      <p:ext uri="{BB962C8B-B14F-4D97-AF65-F5344CB8AC3E}">
        <p14:creationId xmlns:p14="http://schemas.microsoft.com/office/powerpoint/2010/main" val="198674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6096000" cy="4572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Check Planner / </a:t>
            </a:r>
            <a:r>
              <a:rPr lang="en-US" sz="2800" dirty="0" smtClean="0"/>
              <a:t>Agenda.</a:t>
            </a:r>
            <a:endParaRPr 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Set time for </a:t>
            </a:r>
            <a:r>
              <a:rPr lang="en-US" sz="2800" dirty="0" smtClean="0"/>
              <a:t>homework/reading.</a:t>
            </a:r>
            <a:endParaRPr 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Provide quiet place to </a:t>
            </a:r>
            <a:r>
              <a:rPr lang="en-US" sz="2800" dirty="0" smtClean="0"/>
              <a:t>study.</a:t>
            </a:r>
            <a:endParaRPr 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Make contact </a:t>
            </a:r>
            <a:r>
              <a:rPr lang="en-US" sz="2800" dirty="0"/>
              <a:t>with </a:t>
            </a:r>
            <a:r>
              <a:rPr lang="en-US" sz="2800" dirty="0" smtClean="0"/>
              <a:t>teachers.</a:t>
            </a:r>
            <a:endParaRPr 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Utilize Infinite </a:t>
            </a:r>
            <a:r>
              <a:rPr lang="en-US" sz="2800" dirty="0" smtClean="0"/>
              <a:t>Campus/Canvas.</a:t>
            </a:r>
            <a:endParaRPr 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Be </a:t>
            </a:r>
            <a:r>
              <a:rPr lang="en-US" sz="2800" dirty="0" smtClean="0"/>
              <a:t>Involved.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Talk to your child about school.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Promote good attendance.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Know rules, expectations, and dress code.</a:t>
            </a:r>
            <a:endParaRPr lang="en-US" sz="2800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543800" cy="9144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Ways to Promote Success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90600"/>
            <a:ext cx="3352800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590800"/>
            <a:ext cx="4572000" cy="3048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 smtClean="0"/>
              <a:t>No lockers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 smtClean="0"/>
              <a:t>Getting </a:t>
            </a:r>
            <a:r>
              <a:rPr lang="en-US" sz="3600" dirty="0"/>
              <a:t>lost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Bullying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Interactions with 7</a:t>
            </a:r>
            <a:r>
              <a:rPr lang="en-US" sz="3600" baseline="30000" dirty="0"/>
              <a:t>th</a:t>
            </a:r>
            <a:r>
              <a:rPr lang="en-US" sz="3600" dirty="0"/>
              <a:t> and 8</a:t>
            </a:r>
            <a:r>
              <a:rPr lang="en-US" sz="3600" baseline="30000" dirty="0"/>
              <a:t>th</a:t>
            </a:r>
            <a:r>
              <a:rPr lang="en-US" sz="3600" dirty="0"/>
              <a:t> graders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458200" cy="137160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Putting your worries to rest…</a:t>
            </a:r>
          </a:p>
        </p:txBody>
      </p:sp>
      <p:pic>
        <p:nvPicPr>
          <p:cNvPr id="7169" name="Picture 1" descr="C:\Users\tia.vincent\AppData\Local\Microsoft\Windows\Temporary Internet Files\Content.IE5\HRD2D1HQ\MC900437563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3917078"/>
            <a:ext cx="2133600" cy="2178922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029200" y="1828800"/>
            <a:ext cx="3733800" cy="289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 fontAlgn="auto">
              <a:buNone/>
            </a:pP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772400" cy="1524000"/>
          </a:xfrm>
        </p:spPr>
        <p:txBody>
          <a:bodyPr/>
          <a:lstStyle/>
          <a:p>
            <a:r>
              <a:rPr lang="en-US" dirty="0" smtClean="0"/>
              <a:t>Problems?  </a:t>
            </a:r>
            <a:br>
              <a:rPr lang="en-US" dirty="0" smtClean="0"/>
            </a:br>
            <a:r>
              <a:rPr lang="en-US" dirty="0" smtClean="0"/>
              <a:t>See A Counselor    </a:t>
            </a:r>
            <a:endParaRPr lang="en-US" dirty="0"/>
          </a:p>
        </p:txBody>
      </p:sp>
      <p:pic>
        <p:nvPicPr>
          <p:cNvPr id="6" name="Online Image Placeholder 5"/>
          <p:cNvPicPr>
            <a:picLocks noGrp="1" noChangeAspect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28800"/>
            <a:ext cx="2081213" cy="367949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95482"/>
            <a:ext cx="2057400" cy="3637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7916" y="5634335"/>
            <a:ext cx="2462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Philip Elrod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24500" y="5634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LeAnn Owens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39" y="177869"/>
            <a:ext cx="1320661" cy="13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23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45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3058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B0F0"/>
                </a:solidFill>
              </a:rPr>
              <a:t>A.O.D. Sports</a:t>
            </a:r>
            <a:r>
              <a:rPr lang="en-US" sz="4000" dirty="0">
                <a:solidFill>
                  <a:srgbClr val="00B0F0"/>
                </a:solidFill>
              </a:rPr>
              <a:t/>
            </a:r>
            <a:br>
              <a:rPr lang="en-US" sz="4000" dirty="0">
                <a:solidFill>
                  <a:srgbClr val="00B0F0"/>
                </a:solidFill>
              </a:rPr>
            </a:br>
            <a:r>
              <a:rPr lang="en-US" sz="4000" dirty="0">
                <a:solidFill>
                  <a:srgbClr val="00B0F0"/>
                </a:solidFill>
              </a:rPr>
              <a:t>(7</a:t>
            </a:r>
            <a:r>
              <a:rPr lang="en-US" sz="4000" baseline="30000" dirty="0">
                <a:solidFill>
                  <a:srgbClr val="00B0F0"/>
                </a:solidFill>
              </a:rPr>
              <a:t>th</a:t>
            </a:r>
            <a:r>
              <a:rPr lang="en-US" sz="4000" dirty="0">
                <a:solidFill>
                  <a:srgbClr val="00B0F0"/>
                </a:solidFill>
              </a:rPr>
              <a:t> </a:t>
            </a:r>
            <a:r>
              <a:rPr lang="en-US" sz="4000" dirty="0" smtClean="0">
                <a:solidFill>
                  <a:srgbClr val="00B0F0"/>
                </a:solidFill>
              </a:rPr>
              <a:t>and  8</a:t>
            </a:r>
            <a:r>
              <a:rPr lang="en-US" sz="4000" baseline="30000" dirty="0" smtClean="0">
                <a:solidFill>
                  <a:srgbClr val="00B0F0"/>
                </a:solidFill>
              </a:rPr>
              <a:t>th</a:t>
            </a:r>
            <a:r>
              <a:rPr lang="en-US" sz="4000" dirty="0" smtClean="0">
                <a:solidFill>
                  <a:srgbClr val="00B0F0"/>
                </a:solidFill>
              </a:rPr>
              <a:t> </a:t>
            </a:r>
            <a:r>
              <a:rPr lang="en-US" sz="4000" dirty="0">
                <a:solidFill>
                  <a:srgbClr val="00B0F0"/>
                </a:solidFill>
              </a:rPr>
              <a:t>Grade)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85800" y="1676400"/>
            <a:ext cx="3811588" cy="4419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Cross-country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Football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Cheerleading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Basketball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Wrestling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Track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Soccer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Baseball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Softball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Volleyball</a:t>
            </a:r>
          </a:p>
        </p:txBody>
      </p:sp>
      <p:pic>
        <p:nvPicPr>
          <p:cNvPr id="30725" name="Picture 5" descr="j01831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590800"/>
            <a:ext cx="1524000" cy="16002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30726" name="Picture 6" descr="j02997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5105400"/>
            <a:ext cx="1446213" cy="1190625"/>
          </a:xfrm>
          <a:prstGeom prst="rect">
            <a:avLst/>
          </a:prstGeom>
          <a:noFill/>
        </p:spPr>
      </p:pic>
      <p:pic>
        <p:nvPicPr>
          <p:cNvPr id="30727" name="Picture 7" descr="MC900352288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828800"/>
            <a:ext cx="1792288" cy="1597025"/>
          </a:xfrm>
          <a:prstGeom prst="rect">
            <a:avLst/>
          </a:prstGeom>
          <a:noFill/>
        </p:spPr>
      </p:pic>
      <p:pic>
        <p:nvPicPr>
          <p:cNvPr id="30729" name="Picture 9" descr="MC900320784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810000"/>
            <a:ext cx="1679575" cy="18176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https://www.wevideo.com/view/2101571445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</a:rPr>
              <a:t>nd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10600" cy="5105400"/>
          </a:xfrm>
        </p:spPr>
        <p:txBody>
          <a:bodyPr>
            <a:normAutofit fontScale="77500" lnSpcReduction="20000"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en-US" sz="2800" dirty="0" smtClean="0"/>
              <a:t>Please </a:t>
            </a:r>
            <a:r>
              <a:rPr lang="en-US" sz="2800" dirty="0"/>
              <a:t>visit the </a:t>
            </a:r>
            <a:r>
              <a:rPr lang="en-US" sz="2800" dirty="0" smtClean="0"/>
              <a:t>A.O.D at South Hall Web </a:t>
            </a:r>
            <a:r>
              <a:rPr lang="en-US" sz="2800" dirty="0"/>
              <a:t>site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 marL="18288" indent="0" algn="ctr">
              <a:buNone/>
            </a:pPr>
            <a:r>
              <a:rPr lang="en-US" dirty="0">
                <a:hlinkClick r:id="rId2"/>
              </a:rPr>
              <a:t>https://shms.hallco.org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18288" indent="0" algn="ctr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Teacher Sites </a:t>
            </a:r>
            <a:r>
              <a:rPr lang="en-US" dirty="0"/>
              <a:t>/ </a:t>
            </a:r>
            <a:r>
              <a:rPr lang="es-ES" dirty="0" smtClean="0"/>
              <a:t>Paginas de Maestros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Call us: / </a:t>
            </a:r>
            <a:r>
              <a:rPr lang="es-ES" dirty="0" smtClean="0"/>
              <a:t>Llámenos</a:t>
            </a:r>
            <a:r>
              <a:rPr lang="en-US" dirty="0" smtClean="0"/>
              <a:t>s: 770 </a:t>
            </a:r>
            <a:r>
              <a:rPr lang="en-US" dirty="0"/>
              <a:t>532-4416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Email us at </a:t>
            </a:r>
            <a:r>
              <a:rPr lang="en-US" dirty="0" smtClean="0">
                <a:solidFill>
                  <a:srgbClr val="00B0F0"/>
                </a:solidFill>
                <a:hlinkClick r:id="rId3"/>
              </a:rPr>
              <a:t>Firstname.Lastname@hallco.org</a:t>
            </a:r>
            <a:endParaRPr lang="en-US" dirty="0" smtClean="0">
              <a:solidFill>
                <a:srgbClr val="00B0F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s-ES" dirty="0" smtClean="0"/>
              <a:t>Correo electrónico: </a:t>
            </a:r>
            <a:r>
              <a:rPr lang="es-ES" u="sng" dirty="0" smtClean="0">
                <a:solidFill>
                  <a:srgbClr val="00B0F0"/>
                </a:solidFill>
              </a:rPr>
              <a:t>primer nombre</a:t>
            </a:r>
            <a:r>
              <a:rPr lang="en-US" u="sng" dirty="0" smtClean="0">
                <a:solidFill>
                  <a:srgbClr val="00B0F0"/>
                </a:solidFill>
              </a:rPr>
              <a:t>. </a:t>
            </a:r>
            <a:r>
              <a:rPr lang="en-US" u="sng" dirty="0" smtClean="0">
                <a:solidFill>
                  <a:srgbClr val="00B0F0"/>
                </a:solidFill>
                <a:hlinkClick r:id="rId4"/>
              </a:rPr>
              <a:t>apellido@hallco.org</a:t>
            </a:r>
            <a:endParaRPr lang="en-US" u="sng" dirty="0">
              <a:solidFill>
                <a:srgbClr val="00B0F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u="sng" dirty="0" smtClean="0">
                <a:solidFill>
                  <a:srgbClr val="00B0F0"/>
                </a:solidFill>
                <a:hlinkClick r:id="rId5"/>
              </a:rPr>
              <a:t>Leann.owens@hallco.org</a:t>
            </a:r>
            <a:endParaRPr lang="en-US" u="sng" dirty="0" smtClean="0">
              <a:solidFill>
                <a:srgbClr val="00B0F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u="sng" dirty="0" smtClean="0">
                <a:solidFill>
                  <a:srgbClr val="00B0F0"/>
                </a:solidFill>
                <a:hlinkClick r:id="rId6"/>
              </a:rPr>
              <a:t>Philip.Elrod@hallco.org</a:t>
            </a:r>
            <a:endParaRPr lang="en-US" u="sng" dirty="0" smtClean="0">
              <a:solidFill>
                <a:srgbClr val="00B0F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u="sng" dirty="0" smtClean="0">
                <a:solidFill>
                  <a:srgbClr val="00B0F0"/>
                </a:solidFill>
                <a:hlinkClick r:id="rId7"/>
              </a:rPr>
              <a:t>Renee.long@hallco.org</a:t>
            </a:r>
            <a:endParaRPr lang="en-US" u="sng" dirty="0" smtClean="0">
              <a:solidFill>
                <a:srgbClr val="00B0F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u="sng" dirty="0" smtClean="0">
              <a:solidFill>
                <a:srgbClr val="00B0F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u="sng" dirty="0" smtClean="0">
              <a:solidFill>
                <a:srgbClr val="00B0F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hlinkClick r:id="rId8"/>
              </a:rPr>
              <a:t>https</a:t>
            </a:r>
            <a:r>
              <a:rPr lang="en-US" dirty="0">
                <a:hlinkClick r:id="rId8"/>
              </a:rPr>
              <a:t>://aodshcnslr.weebly.com/</a:t>
            </a:r>
            <a:endParaRPr lang="en-US" u="sng" dirty="0">
              <a:solidFill>
                <a:srgbClr val="00B0F0"/>
              </a:solidFill>
            </a:endParaRPr>
          </a:p>
          <a:p>
            <a:pPr algn="ctr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Sign Up for Remind </a:t>
            </a:r>
            <a:endParaRPr lang="en-US" sz="24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2200" dirty="0" smtClean="0"/>
              <a:t>Regístrese</a:t>
            </a:r>
            <a:r>
              <a:rPr lang="en-US" sz="2200" dirty="0" smtClean="0"/>
              <a:t> </a:t>
            </a:r>
            <a:r>
              <a:rPr lang="en-US" sz="2200" dirty="0"/>
              <a:t>para Remind</a:t>
            </a:r>
          </a:p>
          <a:p>
            <a:pPr algn="ctr"/>
            <a:endParaRPr lang="en-US" sz="2400" dirty="0"/>
          </a:p>
          <a:p>
            <a:pPr algn="ctr">
              <a:buFont typeface="Monotype Sorts" pitchFamily="2" charset="2"/>
              <a:buNone/>
            </a:pPr>
            <a:endParaRPr lang="en-US" dirty="0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543800" cy="9144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Contact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543800" cy="1524000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chemeClr val="tx1"/>
                </a:solidFill>
              </a:rPr>
              <a:t>Questions</a:t>
            </a:r>
            <a:r>
              <a:rPr lang="en-US" sz="7200" dirty="0" smtClean="0">
                <a:solidFill>
                  <a:schemeClr val="tx1"/>
                </a:solidFill>
              </a:rPr>
              <a:t>?</a:t>
            </a:r>
            <a:br>
              <a:rPr lang="en-US" sz="7200" dirty="0" smtClean="0">
                <a:solidFill>
                  <a:schemeClr val="tx1"/>
                </a:solidFill>
              </a:rPr>
            </a:br>
            <a:endParaRPr lang="es-ES" sz="7200" dirty="0">
              <a:solidFill>
                <a:schemeClr val="tx1"/>
              </a:solidFill>
            </a:endParaRPr>
          </a:p>
        </p:txBody>
      </p:sp>
      <p:pic>
        <p:nvPicPr>
          <p:cNvPr id="36867" name="Picture 3" descr="MCj0434403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286000"/>
            <a:ext cx="1905000" cy="26691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914400"/>
            <a:ext cx="5314950" cy="380999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Mascot: Knight</a:t>
            </a:r>
          </a:p>
          <a:p>
            <a:pPr marL="18288" indent="0">
              <a:buNone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School Colors: Columbia Blue, Navy and White</a:t>
            </a:r>
          </a:p>
          <a:p>
            <a:pPr marL="18288" indent="0">
              <a:buNone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Starting Time: 8:20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Ending Time: 3:15</a:t>
            </a:r>
            <a:endParaRPr lang="en-US" sz="2800" dirty="0"/>
          </a:p>
        </p:txBody>
      </p:sp>
      <p:pic>
        <p:nvPicPr>
          <p:cNvPr id="4" name="Picture 3" descr="knight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5550" y="5243672"/>
            <a:ext cx="2286000" cy="1296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2305372" cy="2353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7543800" cy="914400"/>
          </a:xfrm>
        </p:spPr>
        <p:txBody>
          <a:bodyPr/>
          <a:lstStyle/>
          <a:p>
            <a:r>
              <a:rPr lang="en-US" dirty="0" smtClean="0"/>
              <a:t>Administrators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1008" y="1260509"/>
            <a:ext cx="2131819" cy="2209800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06712"/>
            <a:ext cx="2169352" cy="2412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9326" y="3508821"/>
            <a:ext cx="25527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Joey Millwood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9686" y="6044379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Kent Townley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604438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Abbie Celli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191610" y="3742658"/>
            <a:ext cx="2462980" cy="21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9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111045"/>
            <a:ext cx="8305800" cy="4800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Feeder School Students do not need to register</a:t>
            </a:r>
          </a:p>
          <a:p>
            <a:pPr marL="18288" indent="0">
              <a:buNone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New to </a:t>
            </a:r>
            <a:r>
              <a:rPr lang="en-US" sz="2800" dirty="0" smtClean="0"/>
              <a:t>Hall County </a:t>
            </a:r>
            <a:r>
              <a:rPr lang="en-US" sz="2800" dirty="0" smtClean="0"/>
              <a:t>- may register in the summer</a:t>
            </a:r>
          </a:p>
          <a:p>
            <a:pPr marL="18288" indent="0">
              <a:buNone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Make sure Immunizations are up to date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Georgia Immunization form 3231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685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Registration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781800" y="2133600"/>
            <a:ext cx="3657600" cy="419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752600"/>
            <a:ext cx="5334000" cy="4343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Classes/Academies</a:t>
            </a:r>
            <a:endParaRPr lang="en-US" sz="3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Scheduling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Connections </a:t>
            </a:r>
            <a:endParaRPr lang="en-US" sz="3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Dress </a:t>
            </a:r>
            <a:r>
              <a:rPr lang="en-US" sz="3200" dirty="0"/>
              <a:t>for </a:t>
            </a:r>
            <a:r>
              <a:rPr lang="en-US" sz="3200" dirty="0" smtClean="0"/>
              <a:t>success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Technology</a:t>
            </a:r>
          </a:p>
          <a:p>
            <a:pPr marL="18288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228600"/>
            <a:ext cx="7089648" cy="9906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Transition from</a:t>
            </a:r>
            <a:br>
              <a:rPr lang="en-US" sz="3600" b="1" dirty="0">
                <a:solidFill>
                  <a:srgbClr val="00B0F0"/>
                </a:solidFill>
              </a:rPr>
            </a:br>
            <a:r>
              <a:rPr lang="en-US" sz="3600" b="1" dirty="0">
                <a:solidFill>
                  <a:srgbClr val="00B0F0"/>
                </a:solidFill>
              </a:rPr>
              <a:t>Elementary to Middle School</a:t>
            </a:r>
          </a:p>
        </p:txBody>
      </p:sp>
      <p:pic>
        <p:nvPicPr>
          <p:cNvPr id="9218" name="Picture 2" descr="middle schoolers boarding a b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152400"/>
            <a:ext cx="1290056" cy="12192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946" y="1905001"/>
            <a:ext cx="3599600" cy="4382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2057400"/>
            <a:ext cx="6096000" cy="3733800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en-US" sz="4400" dirty="0" smtClean="0"/>
              <a:t>Renaissance </a:t>
            </a:r>
          </a:p>
          <a:p>
            <a:pPr marL="18288" indent="0">
              <a:buNone/>
            </a:pPr>
            <a:r>
              <a:rPr lang="en-US" sz="4400" dirty="0" smtClean="0"/>
              <a:t>Synergy</a:t>
            </a:r>
          </a:p>
          <a:p>
            <a:pPr marL="18288" indent="0">
              <a:buNone/>
            </a:pPr>
            <a:r>
              <a:rPr lang="en-US" sz="4400" dirty="0" smtClean="0"/>
              <a:t>Valor</a:t>
            </a:r>
          </a:p>
          <a:p>
            <a:pPr marL="18288" indent="0">
              <a:buNone/>
            </a:pPr>
            <a:r>
              <a:rPr lang="en-US" sz="4400" dirty="0" smtClean="0"/>
              <a:t>Da Vinci</a:t>
            </a:r>
            <a:endParaRPr lang="en-US" sz="44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09800"/>
            <a:ext cx="2743200" cy="31179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9260"/>
            <a:ext cx="4953000" cy="133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9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762000"/>
            <a:ext cx="3276600" cy="694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endParaRPr lang="en-US" sz="1400" b="1" kern="1400" dirty="0">
              <a:solidFill>
                <a:srgbClr val="FFFF00"/>
              </a:solidFill>
              <a:latin typeface="Lucida Sans Typewriter" panose="020B0509030504030204" pitchFamily="49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endParaRPr lang="en-US" sz="1400" b="1" kern="1400" dirty="0" smtClean="0">
              <a:solidFill>
                <a:srgbClr val="FFFF00"/>
              </a:solidFill>
              <a:latin typeface="Lucida Sans Typewriter" panose="020B0509030504030204" pitchFamily="49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kern="1400" dirty="0" smtClean="0">
                <a:solidFill>
                  <a:srgbClr val="FFFF00"/>
                </a:solidFill>
                <a:latin typeface="Lucida Sans Typewriter" panose="020B0509030504030204" pitchFamily="49" charset="0"/>
              </a:rPr>
              <a:t>Chorus</a:t>
            </a:r>
            <a:endParaRPr lang="en-US" sz="1600" b="1" kern="1400" dirty="0">
              <a:solidFill>
                <a:srgbClr val="FFFF00"/>
              </a:solidFill>
              <a:latin typeface="Lucida Sans Typewriter" panose="020B0509030504030204" pitchFamily="49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1600" b="1" kern="1400" dirty="0" smtClean="0">
                <a:solidFill>
                  <a:srgbClr val="FFFF00"/>
                </a:solidFill>
                <a:latin typeface="Gill Sans MT" panose="020B0502020104020203" pitchFamily="34" charset="0"/>
              </a:rPr>
              <a:t>Band</a:t>
            </a:r>
            <a:endParaRPr lang="en-US" sz="1600" kern="1400" dirty="0">
              <a:solidFill>
                <a:srgbClr val="FFFF00"/>
              </a:solidFill>
              <a:latin typeface="Gill Sans MT" panose="020B0502020104020203" pitchFamily="34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1600" b="1" kern="1400" dirty="0">
                <a:solidFill>
                  <a:srgbClr val="FFFF00"/>
                </a:solidFill>
                <a:latin typeface="Gill Sans MT" panose="020B0502020104020203" pitchFamily="34" charset="0"/>
              </a:rPr>
              <a:t>Business &amp; Computer </a:t>
            </a:r>
            <a:r>
              <a:rPr lang="en-US" sz="1600" b="1" kern="1400" dirty="0" smtClean="0">
                <a:solidFill>
                  <a:srgbClr val="FFFF00"/>
                </a:solidFill>
                <a:latin typeface="Gill Sans MT" panose="020B0502020104020203" pitchFamily="34" charset="0"/>
              </a:rPr>
              <a:t>Science</a:t>
            </a: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1600" b="1" kern="1400" dirty="0" smtClean="0">
                <a:solidFill>
                  <a:srgbClr val="FFFF00"/>
                </a:solidFill>
                <a:latin typeface="Gill Sans MT" panose="020B0502020104020203" pitchFamily="34" charset="0"/>
              </a:rPr>
              <a:t>Art</a:t>
            </a:r>
            <a:endParaRPr lang="en-US" sz="1600" kern="1400" dirty="0">
              <a:solidFill>
                <a:srgbClr val="FFFF00"/>
              </a:solidFill>
              <a:latin typeface="Gill Sans MT" panose="020B0502020104020203" pitchFamily="34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b="1" kern="1400" dirty="0" smtClean="0">
                <a:solidFill>
                  <a:srgbClr val="FFFF00"/>
                </a:solidFill>
                <a:latin typeface="Gill Sans MT" panose="020B0502020104020203" pitchFamily="34" charset="0"/>
              </a:rPr>
              <a:t>Construction</a:t>
            </a:r>
            <a:endParaRPr lang="en-US" sz="1600" kern="1400" dirty="0">
              <a:solidFill>
                <a:srgbClr val="FFFF00"/>
              </a:solidFill>
              <a:latin typeface="Gill Sans MT" panose="020B0502020104020203" pitchFamily="34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1600" b="1" kern="1400" dirty="0">
                <a:solidFill>
                  <a:srgbClr val="FFFF00"/>
                </a:solidFill>
                <a:latin typeface="Gill Sans MT" panose="020B0502020104020203" pitchFamily="34" charset="0"/>
              </a:rPr>
              <a:t>Family &amp; Consumer Science</a:t>
            </a:r>
            <a:endParaRPr lang="en-US" sz="1600" kern="1400" dirty="0">
              <a:solidFill>
                <a:srgbClr val="FFFF00"/>
              </a:solidFill>
              <a:latin typeface="Gill Sans MT" panose="020B0502020104020203" pitchFamily="34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1600" b="1" kern="1400" dirty="0">
                <a:solidFill>
                  <a:srgbClr val="FFFF00"/>
                </a:solidFill>
                <a:latin typeface="Gill Sans MT" panose="020B0502020104020203" pitchFamily="34" charset="0"/>
              </a:rPr>
              <a:t>Health Care Science</a:t>
            </a:r>
            <a:endParaRPr lang="en-US" sz="1600" kern="1400" dirty="0">
              <a:solidFill>
                <a:srgbClr val="FFFF00"/>
              </a:solidFill>
              <a:latin typeface="Gill Sans MT" panose="020B0502020104020203" pitchFamily="34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1600" b="1" kern="1400" dirty="0">
                <a:solidFill>
                  <a:srgbClr val="FFFF00"/>
                </a:solidFill>
                <a:latin typeface="Gill Sans MT" panose="020B0502020104020203" pitchFamily="34" charset="0"/>
              </a:rPr>
              <a:t>Introduction to Spanish</a:t>
            </a:r>
            <a:endParaRPr lang="en-US" sz="1600" kern="1400" dirty="0">
              <a:solidFill>
                <a:srgbClr val="FFFF00"/>
              </a:solidFill>
              <a:latin typeface="Gill Sans MT" panose="020B0502020104020203" pitchFamily="34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1600" b="1" kern="1400" dirty="0">
                <a:solidFill>
                  <a:srgbClr val="FFFF00"/>
                </a:solidFill>
                <a:latin typeface="Gill Sans MT" panose="020B0502020104020203" pitchFamily="34" charset="0"/>
              </a:rPr>
              <a:t>Native Speakers Spanish Introduction</a:t>
            </a:r>
            <a:endParaRPr lang="en-US" sz="1600" kern="1400" dirty="0">
              <a:solidFill>
                <a:srgbClr val="FFFF00"/>
              </a:solidFill>
              <a:latin typeface="Gill Sans MT" panose="020B0502020104020203" pitchFamily="34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1600" b="1" kern="1400" dirty="0">
                <a:solidFill>
                  <a:srgbClr val="FFFF00"/>
                </a:solidFill>
                <a:latin typeface="Gill Sans MT" panose="020B0502020104020203" pitchFamily="34" charset="0"/>
              </a:rPr>
              <a:t>Physical Education and Health</a:t>
            </a:r>
            <a:endParaRPr lang="en-US" sz="1600" kern="1400" dirty="0">
              <a:solidFill>
                <a:srgbClr val="FFFF00"/>
              </a:solidFill>
              <a:latin typeface="Gill Sans MT" panose="020B0502020104020203" pitchFamily="34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1600" b="1" kern="1400" dirty="0">
                <a:solidFill>
                  <a:srgbClr val="FFFF00"/>
                </a:solidFill>
                <a:latin typeface="Gill Sans MT" panose="020B0502020104020203" pitchFamily="34" charset="0"/>
              </a:rPr>
              <a:t>Tech Media</a:t>
            </a:r>
            <a:endParaRPr lang="en-US" sz="1600" kern="1400" dirty="0">
              <a:solidFill>
                <a:srgbClr val="FFFF00"/>
              </a:solidFill>
              <a:latin typeface="Gill Sans MT" panose="020B0502020104020203" pitchFamily="34" charset="0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1600" b="1" kern="1400" dirty="0">
                <a:solidFill>
                  <a:srgbClr val="FFFF00"/>
                </a:solidFill>
                <a:latin typeface="Gill Sans MT" panose="020B0502020104020203" pitchFamily="34" charset="0"/>
              </a:rPr>
              <a:t>Theatre Arts</a:t>
            </a:r>
            <a:endParaRPr lang="en-US" sz="1600" kern="1400" dirty="0">
              <a:solidFill>
                <a:srgbClr val="FFFF00"/>
              </a:solidFill>
              <a:latin typeface="Gill Sans MT" panose="020B05020201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kern="1400" dirty="0">
                <a:solidFill>
                  <a:srgbClr val="000000"/>
                </a:solidFill>
                <a:latin typeface="Gill Sans MT" panose="020B0502020104020203" pitchFamily="34" charset="0"/>
              </a:rPr>
              <a:t> </a:t>
            </a:r>
          </a:p>
          <a:p>
            <a:pPr>
              <a:lnSpc>
                <a:spcPct val="185000"/>
              </a:lnSpc>
              <a:spcBef>
                <a:spcPts val="0"/>
              </a:spcBef>
              <a:spcAft>
                <a:spcPts val="598"/>
              </a:spcAft>
            </a:pPr>
            <a:r>
              <a:rPr lang="en-US" sz="1400" kern="1400" dirty="0">
                <a:solidFill>
                  <a:srgbClr val="000000"/>
                </a:solidFill>
                <a:latin typeface="Gill Sans MT" panose="020B0502020104020203" pitchFamily="34" charset="0"/>
              </a:rPr>
              <a:t> </a:t>
            </a:r>
            <a:endParaRPr lang="en-US" sz="1400" kern="1400" dirty="0">
              <a:ln>
                <a:noFill/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1577388"/>
            <a:ext cx="4254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6391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Gill Sans MT" panose="020B0502020104020203" pitchFamily="34" charset="0"/>
              </a:rPr>
              <a:t>Connections Classes</a:t>
            </a:r>
            <a:endParaRPr lang="en-US" sz="4800" b="1" dirty="0">
              <a:solidFill>
                <a:srgbClr val="FFFF00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0" y="4239107"/>
            <a:ext cx="502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https://forms.gle/gViMssogHFd5sZPV9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2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nections Z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27" y="685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3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5742</TotalTime>
  <Words>568</Words>
  <Application>Microsoft Office PowerPoint</Application>
  <PresentationFormat>On-screen Show (4:3)</PresentationFormat>
  <Paragraphs>158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Arial Black</vt:lpstr>
      <vt:lpstr>Bodoni MT Black</vt:lpstr>
      <vt:lpstr>Calibri</vt:lpstr>
      <vt:lpstr>Gill Sans MT</vt:lpstr>
      <vt:lpstr>Lucida Sans Typewriter</vt:lpstr>
      <vt:lpstr>Monotype Sorts</vt:lpstr>
      <vt:lpstr>Palatino Linotype</vt:lpstr>
      <vt:lpstr>Symbol</vt:lpstr>
      <vt:lpstr>Times New Roman</vt:lpstr>
      <vt:lpstr>Wingdings</vt:lpstr>
      <vt:lpstr>Wingdings 3</vt:lpstr>
      <vt:lpstr>Elemental</vt:lpstr>
      <vt:lpstr>Academies of Discovery  at  South Hall</vt:lpstr>
      <vt:lpstr>PowerPoint Presentation</vt:lpstr>
      <vt:lpstr>PowerPoint Presentation</vt:lpstr>
      <vt:lpstr>Administrators</vt:lpstr>
      <vt:lpstr>Registration</vt:lpstr>
      <vt:lpstr>Transition from Elementary to Middle School</vt:lpstr>
      <vt:lpstr>PowerPoint Presentation</vt:lpstr>
      <vt:lpstr>PowerPoint Presentation</vt:lpstr>
      <vt:lpstr>PowerPoint Presentation</vt:lpstr>
      <vt:lpstr>Dress Code</vt:lpstr>
      <vt:lpstr>Dress Code</vt:lpstr>
      <vt:lpstr>Dress Code</vt:lpstr>
      <vt:lpstr>Badges</vt:lpstr>
      <vt:lpstr>STUDENT AGENDAS</vt:lpstr>
      <vt:lpstr>Ways to Promote Success</vt:lpstr>
      <vt:lpstr>Putting your worries to rest…</vt:lpstr>
      <vt:lpstr>Problems?   See A Counselor    </vt:lpstr>
      <vt:lpstr>PowerPoint Presentation</vt:lpstr>
      <vt:lpstr>A.O.D. Sports (7th and  8th Grade)</vt:lpstr>
      <vt:lpstr>Contact</vt:lpstr>
      <vt:lpstr>Questions? </vt:lpstr>
    </vt:vector>
  </TitlesOfParts>
  <Company>DCSS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Stephenson Middle School</dc:title>
  <dc:creator>jmf6875</dc:creator>
  <cp:lastModifiedBy>Owens, LeAnn</cp:lastModifiedBy>
  <cp:revision>96</cp:revision>
  <cp:lastPrinted>2003-10-08T15:54:31Z</cp:lastPrinted>
  <dcterms:created xsi:type="dcterms:W3CDTF">2003-10-08T12:56:00Z</dcterms:created>
  <dcterms:modified xsi:type="dcterms:W3CDTF">2021-04-26T19:42:32Z</dcterms:modified>
</cp:coreProperties>
</file>